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01" r:id="rId4"/>
    <p:sldId id="292" r:id="rId5"/>
    <p:sldId id="294" r:id="rId6"/>
    <p:sldId id="295" r:id="rId7"/>
    <p:sldId id="305" r:id="rId8"/>
    <p:sldId id="308" r:id="rId9"/>
    <p:sldId id="306" r:id="rId10"/>
    <p:sldId id="307" r:id="rId11"/>
    <p:sldId id="293" r:id="rId12"/>
    <p:sldId id="296" r:id="rId13"/>
    <p:sldId id="299" r:id="rId14"/>
    <p:sldId id="300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B185F3-7E82-49C1-99D8-6EFB10AE28E9}">
          <p14:sldIdLst>
            <p14:sldId id="256"/>
            <p14:sldId id="291"/>
          </p14:sldIdLst>
        </p14:section>
        <p14:section name="Раздел без заголовка" id="{0A1697D3-4014-45D3-8D22-616FDB474F35}">
          <p14:sldIdLst>
            <p14:sldId id="301"/>
            <p14:sldId id="292"/>
            <p14:sldId id="294"/>
            <p14:sldId id="295"/>
            <p14:sldId id="305"/>
            <p14:sldId id="308"/>
            <p14:sldId id="306"/>
            <p14:sldId id="307"/>
            <p14:sldId id="293"/>
            <p14:sldId id="296"/>
            <p14:sldId id="299"/>
            <p14:sldId id="300"/>
          </p14:sldIdLst>
        </p14:section>
        <p14:section name="Раздел без заголовка" id="{36A93E46-2FB9-4E5B-BF74-B109C1D796AD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84314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Прокладка туристского маршрута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https://ds02.infourok.ru/uploads/ex/03be/000176d5-855f284a/hello_html_6f6cc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pp.vk.me/c622130/v622130240/49f6e/DjquvZ335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716198" cy="38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Количественный и качественный состав группы;</a:t>
            </a:r>
          </a:p>
          <a:p>
            <a:r>
              <a:rPr lang="ru-RU" dirty="0" smtClean="0"/>
              <a:t>Время года;</a:t>
            </a:r>
          </a:p>
          <a:p>
            <a:r>
              <a:rPr lang="ru-RU" dirty="0" smtClean="0"/>
              <a:t>Погодные условия;</a:t>
            </a:r>
          </a:p>
          <a:p>
            <a:r>
              <a:rPr lang="ru-RU" dirty="0" smtClean="0"/>
              <a:t>Характер местности;</a:t>
            </a:r>
          </a:p>
          <a:p>
            <a:r>
              <a:rPr lang="ru-RU" dirty="0" smtClean="0"/>
              <a:t>Наличие дорожной сети (троп);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 разработке нитки маршрута должны учитываться: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5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bigpo.ru/potrb/%D0%98%D0%B7+%D0%B8%D1%81%D1%82%D0%BE%D1%80%D0%B8%D0%B8+%D0%B3%D0%B5%D0%BE%D0%BB%D0%BE%D0%B3%D0%B8%D1%87%D0%B5%D1%81%D0%BA%D0%BE%D0%B9+%D0%BD%D0%B0%D1%83%D0%BA%D0%B8+%D0%B3%D0%BE%D1%80%D0%BD%D1%8F%D0%BA%D0%B8-+%D0%BF%D0%B5%D1%80%D0%B2%D1%8B%D0%B5+%D0%B3%D0%B5%D0%BE%D0%BB%D0%BE%D0%B3%D0%B8b/243817_html_1c143f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330"/>
            <a:ext cx="6624736" cy="63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Топографическая карта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Ð¢Ð¾Ð¿Ð¾Ð³ÑÐ°ÑÐ¸ÑÐµÑÐºÐ¸Ð¹ Ð¿Ð»Ð°Ð½ Ð¼ÐµÑÑ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4238"/>
            <a:ext cx="6096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3B4044"/>
                </a:solidFill>
                <a:latin typeface="Arial"/>
              </a:rPr>
              <a:t>Топографические карты разделяются на различные виды по следующим признакам: масштаб, специальное содержание информации, назначение использования. Разнообразные карты местности классифицируются также по научным направлениям.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Топографическая карта является изображением местности в графическом виде.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1143000"/>
          </a:xfrm>
        </p:spPr>
        <p:txBody>
          <a:bodyPr/>
          <a:lstStyle/>
          <a:p>
            <a:r>
              <a:rPr lang="ru-RU" sz="4800" dirty="0" smtClean="0"/>
              <a:t>Виды топографических карт: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083500"/>
          </a:xfrm>
        </p:spPr>
        <p:txBody>
          <a:bodyPr/>
          <a:lstStyle/>
          <a:p>
            <a:pPr algn="l" fontAlgn="base"/>
            <a:r>
              <a:rPr lang="ru-RU" sz="2800" dirty="0">
                <a:solidFill>
                  <a:srgbClr val="FF0000"/>
                </a:solidFill>
                <a:effectLst/>
                <a:latin typeface="inherit"/>
              </a:rPr>
              <a:t>Географические.</a:t>
            </a:r>
            <a:br>
              <a:rPr lang="ru-RU" sz="280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inherit"/>
              </a:rPr>
              <a:t>Топографические.</a:t>
            </a:r>
            <a:br>
              <a:rPr lang="ru-RU" sz="280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inherit"/>
              </a:rPr>
              <a:t>Геологические.</a:t>
            </a:r>
            <a:br>
              <a:rPr lang="ru-RU" sz="280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inherit"/>
              </a:rPr>
              <a:t>Исторические.</a:t>
            </a:r>
            <a:br>
              <a:rPr lang="ru-RU" sz="280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inherit"/>
              </a:rPr>
              <a:t>Политические.</a:t>
            </a:r>
            <a:br>
              <a:rPr lang="ru-RU" sz="280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inherit"/>
              </a:rPr>
              <a:t>Почвенные.</a:t>
            </a:r>
            <a:r>
              <a:rPr lang="ru-RU" dirty="0">
                <a:solidFill>
                  <a:srgbClr val="FF0000"/>
                </a:solidFill>
                <a:effectLst/>
                <a:latin typeface="inherit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inherit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</a:rPr>
              <a:t>Масштаб карты</a:t>
            </a:r>
            <a:r>
              <a:rPr lang="ru-RU" sz="2800" dirty="0">
                <a:solidFill>
                  <a:srgbClr val="FFFF00"/>
                </a:solidFill>
              </a:rPr>
              <a:t> (плана</a:t>
            </a:r>
            <a:r>
              <a:rPr lang="ru-RU" sz="2800" dirty="0"/>
              <a:t>) – </a:t>
            </a:r>
            <a:r>
              <a:rPr lang="ru-RU" sz="2800" i="1" dirty="0"/>
              <a:t>отношение длины линии на карте (плане) к длине горизонтального </a:t>
            </a:r>
            <a:r>
              <a:rPr lang="ru-RU" sz="2800" i="1" dirty="0" err="1"/>
              <a:t>проложения</a:t>
            </a:r>
            <a:r>
              <a:rPr lang="ru-RU" sz="2800" i="1" dirty="0"/>
              <a:t> соответствующей линии местности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84763"/>
              </p:ext>
            </p:extLst>
          </p:nvPr>
        </p:nvGraphicFramePr>
        <p:xfrm>
          <a:off x="251520" y="2278060"/>
          <a:ext cx="8712969" cy="3474723"/>
        </p:xfrm>
        <a:graphic>
          <a:graphicData uri="http://schemas.openxmlformats.org/drawingml/2006/table">
            <a:tbl>
              <a:tblPr/>
              <a:tblGrid>
                <a:gridCol w="160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535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Численный масштаб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Название карты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 см карты соответствует</a:t>
                      </a:r>
                      <a:br>
                        <a:rPr lang="ru-RU" sz="1800"/>
                      </a:br>
                      <a:r>
                        <a:rPr lang="ru-RU" sz="1800"/>
                        <a:t>на местности расстоянию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 см2 карты соответствует</a:t>
                      </a:r>
                      <a:br>
                        <a:rPr lang="ru-RU" sz="1800"/>
                      </a:br>
                      <a:r>
                        <a:rPr lang="ru-RU" sz="1800"/>
                        <a:t>на местности площади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1:5 000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Пятитысячная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50 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0,25 гектар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1:10 000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Десятитысячная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100 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 гектар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1:25 000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Двадцатипятитысячная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250 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6,25 гектар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1:50 000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Пятидесятитысячная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500 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25 гектар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1:100 000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Стотысячная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 км2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Двухсоттысячная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 км2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1:500 000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Пятисоттысячная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 км2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27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92D08"/>
                </a:solidFill>
                <a:effectLst/>
                <a:latin typeface="Times New Roman" pitchFamily="18" charset="0"/>
                <a:cs typeface="Times New Roman" pitchFamily="18" charset="0"/>
              </a:rPr>
              <a:t>Масштабный ряд топографических карт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92D08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Таблица 6.1.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ÑÐ°Ð·ÑÐ°Ð±Ð¾ÑÐºÐ°-Ð¼Ð°ÑÑÑÑ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8440902" cy="48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ºÐ¾Ð»ÑÑÐµÐ²Ð¾Ð¹-Ð¼Ð°ÑÑÑÑ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62925" cy="47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1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ºÐ¾Ð¼Ð±Ð¸Ð½Ð¸ÑÐ¾Ð²Ð°Ð½Ð½ÑÐ¹-Ð¼Ð°ÑÑÑÑ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162925" cy="50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844824"/>
            <a:ext cx="8305800" cy="2997980"/>
          </a:xfrm>
        </p:spPr>
        <p:txBody>
          <a:bodyPr/>
          <a:lstStyle/>
          <a:p>
            <a:pPr algn="l" fontAlgn="base"/>
            <a:r>
              <a:rPr lang="ru-RU" dirty="0">
                <a:solidFill>
                  <a:srgbClr val="FF0000"/>
                </a:solidFill>
                <a:latin typeface="Lato"/>
              </a:rPr>
              <a:t>Выбор района </a:t>
            </a:r>
            <a:r>
              <a:rPr lang="ru-RU" dirty="0" smtClean="0">
                <a:solidFill>
                  <a:srgbClr val="FF0000"/>
                </a:solidFill>
                <a:latin typeface="Lato"/>
              </a:rPr>
              <a:t>путешествия </a:t>
            </a:r>
            <a:r>
              <a:rPr lang="ru-RU" dirty="0" smtClean="0">
                <a:solidFill>
                  <a:srgbClr val="FFC000"/>
                </a:solidFill>
                <a:latin typeface="Lato"/>
              </a:rPr>
              <a:t>– важнейший этап</a:t>
            </a:r>
            <a:r>
              <a:rPr lang="ru-RU" dirty="0">
                <a:solidFill>
                  <a:srgbClr val="FFC000"/>
                </a:solidFill>
                <a:latin typeface="Lato"/>
              </a:rPr>
              <a:t>  при составлении маршрута</a:t>
            </a:r>
            <a:r>
              <a:rPr lang="ru-RU" dirty="0" smtClean="0">
                <a:solidFill>
                  <a:srgbClr val="FFC000"/>
                </a:solidFill>
                <a:latin typeface="Lato"/>
              </a:rPr>
              <a:t>.</a:t>
            </a:r>
          </a:p>
          <a:p>
            <a:pPr algn="l" fontAlgn="base"/>
            <a:r>
              <a:rPr lang="ru-RU" dirty="0" smtClean="0">
                <a:solidFill>
                  <a:srgbClr val="FFC000"/>
                </a:solidFill>
                <a:latin typeface="Lato"/>
              </a:rPr>
              <a:t>Место </a:t>
            </a:r>
            <a:r>
              <a:rPr lang="ru-RU" dirty="0">
                <a:solidFill>
                  <a:srgbClr val="FFC000"/>
                </a:solidFill>
                <a:latin typeface="Lato"/>
              </a:rPr>
              <a:t>должно быть чем то примечательно:</a:t>
            </a:r>
          </a:p>
          <a:p>
            <a:pPr algn="l" fontAlgn="base">
              <a:buFont typeface="Arial"/>
              <a:buChar char="•"/>
            </a:pPr>
            <a:r>
              <a:rPr lang="ru-RU" dirty="0" smtClean="0">
                <a:solidFill>
                  <a:srgbClr val="FFC000"/>
                </a:solidFill>
                <a:latin typeface="inherit"/>
              </a:rPr>
              <a:t> Красивая </a:t>
            </a:r>
            <a:r>
              <a:rPr lang="ru-RU" dirty="0">
                <a:solidFill>
                  <a:srgbClr val="FFC000"/>
                </a:solidFill>
                <a:latin typeface="inherit"/>
              </a:rPr>
              <a:t>природа</a:t>
            </a:r>
          </a:p>
          <a:p>
            <a:pPr algn="l" fontAlgn="base">
              <a:buFont typeface="Arial"/>
              <a:buChar char="•"/>
            </a:pPr>
            <a:r>
              <a:rPr lang="ru-RU" dirty="0" smtClean="0">
                <a:solidFill>
                  <a:srgbClr val="FFC000"/>
                </a:solidFill>
                <a:latin typeface="inherit"/>
              </a:rPr>
              <a:t> Возможность посетить </a:t>
            </a:r>
            <a:r>
              <a:rPr lang="ru-RU" dirty="0">
                <a:solidFill>
                  <a:srgbClr val="FFC000"/>
                </a:solidFill>
                <a:latin typeface="inherit"/>
              </a:rPr>
              <a:t>по пути </a:t>
            </a:r>
            <a:r>
              <a:rPr lang="ru-RU" dirty="0" smtClean="0">
                <a:solidFill>
                  <a:srgbClr val="FFC000"/>
                </a:solidFill>
                <a:latin typeface="inherit"/>
              </a:rPr>
              <a:t>примечательные места (музеи, церкви, горы, перевалы </a:t>
            </a:r>
            <a:r>
              <a:rPr lang="ru-RU" dirty="0">
                <a:solidFill>
                  <a:srgbClr val="FFC000"/>
                </a:solidFill>
                <a:latin typeface="inherit"/>
              </a:rPr>
              <a:t>и </a:t>
            </a:r>
            <a:r>
              <a:rPr lang="ru-RU" dirty="0" err="1">
                <a:solidFill>
                  <a:srgbClr val="FFC000"/>
                </a:solidFill>
                <a:latin typeface="inherit"/>
              </a:rPr>
              <a:t>т.д</a:t>
            </a:r>
            <a:r>
              <a:rPr lang="ru-RU" dirty="0">
                <a:solidFill>
                  <a:srgbClr val="FFC000"/>
                </a:solidFill>
                <a:latin typeface="inherit"/>
              </a:rPr>
              <a:t>)</a:t>
            </a:r>
          </a:p>
          <a:p>
            <a:pPr algn="l" fontAlgn="base">
              <a:buFont typeface="Arial"/>
              <a:buChar char="•"/>
            </a:pPr>
            <a:r>
              <a:rPr lang="ru-RU" dirty="0" smtClean="0">
                <a:solidFill>
                  <a:srgbClr val="FFC000"/>
                </a:solidFill>
                <a:latin typeface="inherit"/>
              </a:rPr>
              <a:t> Желательно </a:t>
            </a:r>
            <a:r>
              <a:rPr lang="ru-RU" dirty="0">
                <a:solidFill>
                  <a:srgbClr val="FFC000"/>
                </a:solidFill>
                <a:latin typeface="inherit"/>
              </a:rPr>
              <a:t>наличие воды по пути следования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05800" cy="936104"/>
          </a:xfrm>
        </p:spPr>
        <p:txBody>
          <a:bodyPr/>
          <a:lstStyle/>
          <a:p>
            <a:pPr fontAlgn="base"/>
            <a:r>
              <a:rPr lang="ru-RU" sz="4400" dirty="0">
                <a:solidFill>
                  <a:srgbClr val="FFFF00"/>
                </a:solidFill>
                <a:effectLst/>
                <a:latin typeface="Lato"/>
              </a:rPr>
              <a:t>Выбираем район </a:t>
            </a:r>
            <a:r>
              <a:rPr lang="ru-RU" sz="4400" dirty="0" smtClean="0">
                <a:solidFill>
                  <a:srgbClr val="FFFF00"/>
                </a:solidFill>
                <a:effectLst/>
                <a:latin typeface="Lato"/>
              </a:rPr>
              <a:t>путешествия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Lato"/>
              </a:rPr>
              <a:t>Ниткой у туристов называется путь маршрута</a:t>
            </a:r>
            <a:r>
              <a:rPr lang="ru-RU" dirty="0" smtClean="0">
                <a:solidFill>
                  <a:srgbClr val="FFFF00"/>
                </a:solidFill>
                <a:latin typeface="Lato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latin typeface="Lato"/>
              </a:rPr>
              <a:t>Т.е</a:t>
            </a:r>
            <a:r>
              <a:rPr lang="ru-RU" dirty="0" smtClean="0">
                <a:solidFill>
                  <a:srgbClr val="FFFF00"/>
                </a:solidFill>
                <a:latin typeface="Lato"/>
              </a:rPr>
              <a:t> </a:t>
            </a:r>
            <a:r>
              <a:rPr lang="ru-RU" dirty="0">
                <a:solidFill>
                  <a:srgbClr val="FFFF00"/>
                </a:solidFill>
                <a:latin typeface="Lato"/>
              </a:rPr>
              <a:t>все расстояние от начала и до конца пути является «ниткой». Разрабатывать нитку маршрута можно с помощью карты а можно с помощью компьютера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305800" cy="1981200"/>
          </a:xfrm>
        </p:spPr>
        <p:txBody>
          <a:bodyPr/>
          <a:lstStyle/>
          <a:p>
            <a:r>
              <a:rPr lang="ru-RU" dirty="0"/>
              <a:t>Разработка «нитки</a:t>
            </a:r>
            <a:r>
              <a:rPr lang="ru-RU" dirty="0" smtClean="0"/>
              <a:t>» маршрута, мест </a:t>
            </a:r>
            <a:r>
              <a:rPr lang="ru-RU" dirty="0"/>
              <a:t>посещения</a:t>
            </a:r>
          </a:p>
        </p:txBody>
      </p:sp>
    </p:spTree>
    <p:extLst>
      <p:ext uri="{BB962C8B-B14F-4D97-AF65-F5344CB8AC3E}">
        <p14:creationId xmlns:p14="http://schemas.microsoft.com/office/powerpoint/2010/main" val="2890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3672408"/>
          </a:xfrm>
        </p:spPr>
        <p:txBody>
          <a:bodyPr/>
          <a:lstStyle/>
          <a:p>
            <a:pPr algn="l"/>
            <a:r>
              <a:rPr lang="ru-RU" sz="2400" i="1" dirty="0">
                <a:solidFill>
                  <a:srgbClr val="FFFF00"/>
                </a:solidFill>
                <a:effectLst/>
              </a:rPr>
              <a:t>Нитка маршрута, разработанная по топографической карте района похода, представляет собою следующую последовательность ориентиров: </a:t>
            </a:r>
            <a:r>
              <a:rPr lang="ru-RU" sz="2400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FFFF00"/>
                </a:solidFill>
                <a:effectLst/>
              </a:rPr>
            </a:br>
            <a:r>
              <a:rPr lang="ru-RU" sz="2400" i="1" dirty="0" smtClean="0">
                <a:solidFill>
                  <a:srgbClr val="FFFF00"/>
                </a:solidFill>
                <a:effectLst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пункт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старта,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- опорные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ориентиры дневных переходов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,</a:t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- места остановок, привалов; </a:t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- места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туристских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биваков;</a:t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- пункт финиша;</a:t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- запасной маршрут.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 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latin typeface="Georgia"/>
              </a:rPr>
              <a:t>Оорные</a:t>
            </a:r>
            <a:r>
              <a:rPr lang="ru-RU" b="1" i="1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Georgia"/>
              </a:rPr>
              <a:t>ориентиры дневных </a:t>
            </a:r>
            <a:r>
              <a:rPr lang="ru-RU" b="1" i="1" dirty="0" smtClean="0">
                <a:solidFill>
                  <a:srgbClr val="000000"/>
                </a:solidFill>
                <a:latin typeface="Georgia"/>
              </a:rPr>
              <a:t>переходов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 </a:t>
            </a: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Данные ориентиры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необходимы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в целях уверенного ориентирования и соблюдения намеченной нитки маршрута. Если на маршруте Вы встречаете ряд известных, </a:t>
            </a:r>
            <a:r>
              <a:rPr lang="ru-RU" i="1" dirty="0">
                <a:solidFill>
                  <a:srgbClr val="000000"/>
                </a:solidFill>
                <a:latin typeface="Georgia"/>
              </a:rPr>
              <a:t>ожидаемых Вами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 опорных ориентиров, то, соответственно, Вы уверены в том, что Вы не сбились с намеченной линии движения. В качестве опорных ориентиров маршрута служат различные ориентиры местности: </a:t>
            </a:r>
            <a:r>
              <a:rPr lang="ru-RU" dirty="0">
                <a:solidFill>
                  <a:srgbClr val="FF0000"/>
                </a:solidFill>
                <a:latin typeface="Georgia"/>
              </a:rPr>
              <a:t>точечные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(</a:t>
            </a:r>
            <a:r>
              <a:rPr lang="ru-RU" dirty="0">
                <a:solidFill>
                  <a:srgbClr val="FFFF00"/>
                </a:solidFill>
                <a:latin typeface="Georgia"/>
              </a:rPr>
              <a:t>перекрестки дорог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dirty="0">
                <a:solidFill>
                  <a:srgbClr val="FFFF00"/>
                </a:solidFill>
                <a:latin typeface="Georgia"/>
              </a:rPr>
              <a:t>отдельные здания, мосты и пр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.); </a:t>
            </a:r>
            <a:r>
              <a:rPr lang="ru-RU" dirty="0">
                <a:solidFill>
                  <a:srgbClr val="FF0000"/>
                </a:solidFill>
                <a:latin typeface="Georgia"/>
              </a:rPr>
              <a:t>линейные </a:t>
            </a:r>
            <a:r>
              <a:rPr lang="ru-RU" dirty="0">
                <a:solidFill>
                  <a:srgbClr val="FFFF00"/>
                </a:solidFill>
                <a:latin typeface="Georgia"/>
              </a:rPr>
              <a:t>(дороги и просеки, используемые для движения или пересекаемые во время движения, берега рек, границы между лесными массивами и полями и т.д.); </a:t>
            </a:r>
            <a:r>
              <a:rPr lang="ru-RU" dirty="0">
                <a:solidFill>
                  <a:srgbClr val="FF0000"/>
                </a:solidFill>
                <a:latin typeface="Georgia"/>
              </a:rPr>
              <a:t>площадные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dirty="0">
                <a:solidFill>
                  <a:srgbClr val="FFFF00"/>
                </a:solidFill>
                <a:latin typeface="Georgia"/>
              </a:rPr>
              <a:t>(населенные пункты, озера, небольшие лесные массивы).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0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Рекомендуемые количественные параметры по оздоровительным походам: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t="34098" r="15525" b="26674"/>
          <a:stretch/>
        </p:blipFill>
        <p:spPr bwMode="auto">
          <a:xfrm>
            <a:off x="593415" y="2204864"/>
            <a:ext cx="8002395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86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690</TotalTime>
  <Words>195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Constantia</vt:lpstr>
      <vt:lpstr>Georgia</vt:lpstr>
      <vt:lpstr>inherit</vt:lpstr>
      <vt:lpstr>Lato</vt:lpstr>
      <vt:lpstr>Times New Roman</vt:lpstr>
      <vt:lpstr>Wingdings 2</vt:lpstr>
      <vt:lpstr>Бумажная</vt:lpstr>
      <vt:lpstr>Прокладка туристского маршрута</vt:lpstr>
      <vt:lpstr>Презентация PowerPoint</vt:lpstr>
      <vt:lpstr>Презентация PowerPoint</vt:lpstr>
      <vt:lpstr>Презентация PowerPoint</vt:lpstr>
      <vt:lpstr>Выбираем район путешествия</vt:lpstr>
      <vt:lpstr>Разработка «нитки» маршрута, мест посещения</vt:lpstr>
      <vt:lpstr>Нитка маршрута, разработанная по топографической карте района похода, представляет собою следующую последовательность ориентиров:  - пункт старта,  - опорные ориентиры дневных переходов, - места остановок, привалов;  - места туристских биваков; - пункт финиша; - запасной маршрут.  </vt:lpstr>
      <vt:lpstr>Презентация PowerPoint</vt:lpstr>
      <vt:lpstr>Рекомендуемые количественные параметры по оздоровительным походам:</vt:lpstr>
      <vt:lpstr>При разработке нитки маршрута должны учитываться:</vt:lpstr>
      <vt:lpstr>Презентация PowerPoint</vt:lpstr>
      <vt:lpstr>Топографическая карта</vt:lpstr>
      <vt:lpstr>Топографическая карта является изображением местности в графическом виде.</vt:lpstr>
      <vt:lpstr>Географические. Топографические. Геологические. Исторические. Политические. Почвенные.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Костров</dc:title>
  <dc:creator>Администратор</dc:creator>
  <cp:lastModifiedBy>МихалычЪ</cp:lastModifiedBy>
  <cp:revision>56</cp:revision>
  <dcterms:created xsi:type="dcterms:W3CDTF">2017-09-18T16:33:24Z</dcterms:created>
  <dcterms:modified xsi:type="dcterms:W3CDTF">2019-01-23T11:45:51Z</dcterms:modified>
</cp:coreProperties>
</file>